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e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No.16</a:t>
            </a:r>
            <a:r xmlns:a="http://schemas.openxmlformats.org/drawingml/2006/main">
              <a:rPr lang="es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e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El</a:t>
            </a:r>
            <a:r xmlns:a="http://schemas.openxmlformats.org/drawingml/2006/main">
              <a:rPr lang="es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e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Palabra</a:t>
            </a:r>
            <a:r xmlns:a="http://schemas.openxmlformats.org/drawingml/2006/main">
              <a:rPr lang="es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e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de</a:t>
            </a:r>
            <a:r xmlns:a="http://schemas.openxmlformats.org/drawingml/2006/main">
              <a:rPr lang="es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e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es" altLang="ko-KR" sz="4000"/>
              <a:t>Dios llamó a Moisés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es" altLang="ko-KR" sz="4000">
                <a:solidFill>
                  <a:srgbClr val="FF0000"/>
                </a:solidFill>
              </a:rPr>
              <a:t>El cuestionario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Cuando Moisés escuchó la voz de Dios, ¿qué vio?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hermosa vid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nube y trueno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zarza ardiente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 dividido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s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es" altLang="ko-KR" sz="2800">
                <a:solidFill>
                  <a:srgbClr val="FF0000"/>
                </a:solidFill>
              </a:rPr>
              <a:t>zarza ardiente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N° 25 La Palabra de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4400"/>
              <a:t>Gedeón y sus 300 hombres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4000">
                <a:solidFill>
                  <a:srgbClr val="FF0000"/>
                </a:solidFill>
              </a:rPr>
              <a:t>de hoy</a:t>
            </a:r>
            <a:r xmlns:a="http://schemas.openxmlformats.org/drawingml/2006/main">
              <a:rPr lang="es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es" altLang="ko-KR" sz="4000">
                <a:solidFill>
                  <a:srgbClr val="FF0000"/>
                </a:solidFill>
              </a:rPr>
              <a:t>Palabra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3600"/>
              <a:t>Cuando el ángel del Señor se apareció a Gedeón, le dijo: "El Señor está contigo, valiente guerrero".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jueces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El ángel del Señor se apareció a Gedeón y le dijo: “Dios está contigo, valiente guerrero”. Dios le dio seguridad a través del rocío y el vellón.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Cuando tuvo confianza en que Dios lo llamaba, derribó a Baal y su altar que adoraban los israelitas.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Dios le dijo a Gedeón que eligiera guerreros para derrotar a los madianitas. Según las instrucciones de Dios, sólo se escogieron 300 hombres.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Dios le dio un plan maravilloso para atacarlos. Dios les permitió tener trompetas y tinajas vacías con antorchas adentro.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Por la noche, Gedeón y sus 300 hombres llevaron a cabo el plan que Dios les dio. Ganaron la guerra contra los madianitas.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4000">
                <a:solidFill>
                  <a:srgbClr val="FF0000"/>
                </a:solidFill>
              </a:rPr>
              <a:t>La lección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Gedeón y sus 300 hombres ganaron la guerra contra numerosos madianitas sólo obedeciendo la orden de Dios.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El secreto para triunfar en mi vida es obedecer a Dios.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3200"/>
              <a:t>¿Dios?</a:t>
            </a:r>
            <a:r xmlns:a="http://schemas.openxmlformats.org/drawingml/2006/main">
              <a:rPr lang="e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3600">
                <a:solidFill>
                  <a:srgbClr val="C00000"/>
                </a:solidFill>
              </a:rPr>
              <a:t>Dios..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Él es el Dios Todopoderoso que puede derrotar a numerosas fuerzas enemigas con sólo 300 hombres.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4000">
                <a:solidFill>
                  <a:srgbClr val="FF0000"/>
                </a:solidFill>
              </a:rPr>
              <a:t>El cuestionario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¿Cuál no fue usado por Gedeón y sus 300 hombres para derrotar a su enemigo?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frascos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espadas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antorchas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trompetas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es" altLang="ko-KR" sz="2800">
                <a:solidFill>
                  <a:srgbClr val="FF0000"/>
                </a:solidFill>
              </a:rPr>
              <a:t>espadas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es" altLang="ko-KR" sz="4000">
                <a:solidFill>
                  <a:srgbClr val="FF0000"/>
                </a:solidFill>
              </a:rPr>
              <a:t>La palabra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Cuando el SEÑOR vio que él había ido a mirar, Dios lo llamó</a:t>
            </a:r>
          </a:p>
          <a:p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desde dentro del arbusto,</a:t>
            </a:r>
          </a:p>
          <a:p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"¡Moisés! ¡Moisés!" Y Moisés dijo: "Aquí estoy".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4000">
                <a:solidFill>
                  <a:srgbClr val="FF0000"/>
                </a:solidFill>
              </a:rPr>
              <a:t>de hoy</a:t>
            </a:r>
            <a:r xmlns:a="http://schemas.openxmlformats.org/drawingml/2006/main">
              <a:rPr lang="es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es" altLang="ko-KR" sz="4000">
                <a:solidFill>
                  <a:srgbClr val="FF0000"/>
                </a:solidFill>
              </a:rPr>
              <a:t>Palabra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3600"/>
              <a:t>Cuando el ángel del Señor se apareció a Gedeón, le dijo: "El Señor está contigo, valiente guerrero".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jueces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N° 26 La Palabra de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es" altLang="ko-KR" sz="4000"/>
              <a:t>Sansón, un guerrero fuerte.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es" altLang="ko-KR" sz="4000">
                <a:solidFill>
                  <a:srgbClr val="FF0000"/>
                </a:solidFill>
              </a:rPr>
              <a:t>La palabra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La mujer dio a luz un niño y le puso por nombre Sansón. Creció y el Señor lo bendijo,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jueces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s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Había un líder llamado Sansón entre los líderes israelitas. Era un hombre que debía ser apartado para Dios desde su nacimiento.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s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Sansón era un guerrero muy fuerte. A causa de Sansón, los filisteos y los demás países que los oprimieron no pudieron oprimir a los israelitas.</a:t>
            </a:r>
            <a:r xmlns:a="http://schemas.openxmlformats.org/drawingml/2006/main">
              <a:rPr lang="es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ya no.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s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Su fuerza provenía de su cabello. Pero le habían afeitado el pelo al ser engañado. Entonces, perdió su poder.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s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Sansón fue apresado y el enemigo se rió de él. Lamentó haber sido engañado por su arrogancia.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s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Sansón oró a Dios para que finalmente lo fortaleciera nuevamente. Dios respondió su oración y finalmente le dio poder.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es" altLang="ko-KR" sz="4000">
                <a:solidFill>
                  <a:srgbClr val="FF0000"/>
                </a:solidFill>
              </a:rPr>
              <a:t>La lección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Sansón fue un hombre a quien Dios le dio una gracia y un llamado especial.</a:t>
            </a:r>
            <a:r xmlns:a="http://schemas.openxmlformats.org/drawingml/2006/main">
              <a:rPr lang="es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Pero, debido a su arrogancia,</a:t>
            </a:r>
          </a:p>
          <a:p>
            <a:pPr xmlns:a="http://schemas.openxmlformats.org/drawingml/2006/main" algn="ctr"/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los perdió a todos.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También somos hijos amados de Dios que hemos recibido la gracia y la misión de Dios.</a:t>
            </a:r>
            <a:r xmlns:a="http://schemas.openxmlformats.org/drawingml/2006/main">
              <a:rPr lang="es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Por eso, tenemos que humillarnos ante la Palabra de Dios.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es" altLang="ko-KR" sz="3200"/>
              <a:t>¿Dios?</a:t>
            </a:r>
            <a:r xmlns:a="http://schemas.openxmlformats.org/drawingml/2006/main">
              <a:rPr lang="e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s" altLang="ko-KR" sz="3600">
                <a:solidFill>
                  <a:srgbClr val="C00000"/>
                </a:solidFill>
              </a:rPr>
              <a:t>Dios..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Dios escucha y responde nuestras oraciones serias y veraces.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</a:t>
            </a:r>
            <a:r xmlns:a="http://schemas.openxmlformats.org/drawingml/2006/main">
              <a:rPr lang="es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e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r xmlns:a="http://schemas.openxmlformats.org/drawingml/2006/main">
              <a:rPr lang="es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e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El</a:t>
            </a:r>
            <a:r xmlns:a="http://schemas.openxmlformats.org/drawingml/2006/main">
              <a:rPr lang="es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e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Palabra</a:t>
            </a:r>
            <a:r xmlns:a="http://schemas.openxmlformats.org/drawingml/2006/main">
              <a:rPr lang="es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e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de</a:t>
            </a:r>
            <a:r xmlns:a="http://schemas.openxmlformats.org/drawingml/2006/main">
              <a:rPr lang="es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e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4400"/>
              <a:t>Diez desastres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es" altLang="ko-KR" sz="4000">
                <a:solidFill>
                  <a:srgbClr val="FF0000"/>
                </a:solidFill>
              </a:rPr>
              <a:t>El cuestionario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¿De dónde vino el poder de Sansón?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cabello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brazo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pierna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ojo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s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es" altLang="ko-KR" sz="2800">
                <a:solidFill>
                  <a:srgbClr val="FF0000"/>
                </a:solidFill>
              </a:rPr>
              <a:t>cabello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es" altLang="ko-KR" sz="4000">
                <a:solidFill>
                  <a:srgbClr val="FF0000"/>
                </a:solidFill>
              </a:rPr>
              <a:t>La palabra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La mujer dio a luz un niño y le puso por nombre Sansón. Creció y el Señor lo bendijo,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jueces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N° 27 La Palabra de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3600"/>
              <a:t>Rut, una mujer de carácter noble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4000">
                <a:solidFill>
                  <a:srgbClr val="FF0000"/>
                </a:solidFill>
              </a:rPr>
              <a:t>La palabra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3600">
                <a:solidFill>
                  <a:schemeClr val="bg1">
                    <a:lumMod val="50000"/>
                  </a:schemeClr>
                </a:solidFill>
              </a:rPr>
              <a:t>Tu pueblo será mi pueblo y tu Dios mi Dios.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Piedad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Noemí, una mujer judía, tuvo dos hijos que se casaron con gentiles. Pero sus dos hijos murieron. Entonces, quedó con sus dos nueras viudas.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Noemí decidió regresar a su casa en Judá. Les dijo a sus dos nueras que regresaran a casa. Pero su segunda nuera no regresó a su ciudad natal, sino que siguió a su suegra a vivir en Judá.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 tuvo que recoger el grano sobrante para vivir con Noemí, porque no tenía marido que administrara la casa.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Ella recogió los restos de grano en un campo que pertenecía a Booz. Booz pensó que ella era una mujer noble y se casó con Rut.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Booz recibió a Rut y Noemí como familia y vivió una vida feliz. En el futuro, el rey David y Jesús vinieron del linaje de Booz y Rut.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4000"/>
              <a:t>La lección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Rut era gentil. Era una mujer buena y sincera y servía bien a su suegra.</a:t>
            </a:r>
          </a:p>
          <a:p>
            <a:pPr xmlns:a="http://schemas.openxmlformats.org/drawingml/2006/main" algn="ctr"/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Entonces ella fue bendecida.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También tenemos que ayudar a nuestros vecinos.</a:t>
            </a:r>
          </a:p>
          <a:p>
            <a:pPr xmlns:a="http://schemas.openxmlformats.org/drawingml/2006/main" algn="ctr"/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 adorar a Dios</a:t>
            </a:r>
          </a:p>
          <a:p>
            <a:pPr xmlns:a="http://schemas.openxmlformats.org/drawingml/2006/main" algn="ctr"/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con buen y sincero corazón.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4000">
                <a:solidFill>
                  <a:srgbClr val="FF0000"/>
                </a:solidFill>
              </a:rPr>
              <a:t>La palabra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 sabrán los egipcios que yo soy el SEÑOR cuando extienda mi mano contra Egipto y saque de allí a los israelitas.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3200"/>
              <a:t>¿Dios?</a:t>
            </a:r>
            <a:r xmlns:a="http://schemas.openxmlformats.org/drawingml/2006/main">
              <a:rPr lang="e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3600">
                <a:solidFill>
                  <a:srgbClr val="C00000"/>
                </a:solidFill>
              </a:rPr>
              <a:t>Dios..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Dios no mira la apariencia exterior sino el corazón.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4000">
                <a:solidFill>
                  <a:srgbClr val="FF0000"/>
                </a:solidFill>
              </a:rPr>
              <a:t>El cuestionario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¿Por qué Noemí regresó de Moab a Judá?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porque se enfermó..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porque su marido murió..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porque sus dos hijos murieron..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porque quería conocer a su familia.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es" altLang="ko-KR" sz="2800">
                <a:solidFill>
                  <a:srgbClr val="FF0000"/>
                </a:solidFill>
              </a:rPr>
              <a:t>porque sus dos hijos murieron..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4000">
                <a:solidFill>
                  <a:srgbClr val="FF0000"/>
                </a:solidFill>
              </a:rPr>
              <a:t>La palabra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3600">
                <a:solidFill>
                  <a:schemeClr val="bg1">
                    <a:lumMod val="50000"/>
                  </a:schemeClr>
                </a:solidFill>
              </a:rPr>
              <a:t>Tu pueblo será mi pueblo y tu Dios mi Dios.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Piedad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N° 28 La Palabra de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4400"/>
              <a:t>La oración de Ana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4000">
                <a:solidFill>
                  <a:srgbClr val="FF0000"/>
                </a:solidFill>
              </a:rPr>
              <a:t>La palabra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 el niño Samuel siguió creciendo en estatura y en favor delante de Jehová y de los hombres.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Ana no tuvo ningún hijo. Entonces ella estaba tan triste que oró a Dios. “Oh, Dios Padre, si me das un hijo, te lo daré por todos los días de su vida”.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Dios se acordó de su oración y le dio a Ana un hijo llamado Samuel.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Ana entregó a su hijo para que adorara a Dios en el templo como ella había orado antes.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Samuel vivía en el templo adorando a Dios. Recibió mucha gracia de los hombres y de Dios.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El pequeño Samuel creció bien hasta ser un niño. Luego, más tarde, se convirtió en un profeta que escuchó la voz de Dios.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Moisés le contó la orden de Dios al rey egipcio, Faraón. “Esto dice el Señor: Deja ir a mi pueblo para que me adore”.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4000">
                <a:solidFill>
                  <a:srgbClr val="FF0000"/>
                </a:solidFill>
              </a:rPr>
              <a:t>La lección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Dios escuchó toda la oración de Ana, se acordó de ella y la respondió plenamente.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Dios está escuchando todas nuestras oraciones.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Por eso debemos orar</a:t>
            </a:r>
          </a:p>
          <a:p>
            <a:pPr xmlns:a="http://schemas.openxmlformats.org/drawingml/2006/main" algn="ctr"/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seria y honestamente.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3200"/>
              <a:t>¿Dios?</a:t>
            </a:r>
            <a:r xmlns:a="http://schemas.openxmlformats.org/drawingml/2006/main">
              <a:rPr lang="e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3600">
                <a:solidFill>
                  <a:srgbClr val="C00000"/>
                </a:solidFill>
              </a:rPr>
              <a:t>Dios..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Dios escuchó nuestra oración y respondió fielmente.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4000">
                <a:solidFill>
                  <a:srgbClr val="FF0000"/>
                </a:solidFill>
              </a:rPr>
              <a:t>de hoy</a:t>
            </a:r>
            <a:r xmlns:a="http://schemas.openxmlformats.org/drawingml/2006/main">
              <a:rPr lang="es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es" altLang="ko-KR" sz="4000">
                <a:solidFill>
                  <a:srgbClr val="FF0000"/>
                </a:solidFill>
              </a:rPr>
              <a:t>Prueba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¿Por qué Ana estaba tan triste?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debido al dolor de estómago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por falta de dinero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por no tener un hijo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porque era fea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es" altLang="ko-KR" sz="2800">
                <a:solidFill>
                  <a:srgbClr val="FF0000"/>
                </a:solidFill>
              </a:rPr>
              <a:t>por no tener un hijo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4000">
                <a:solidFill>
                  <a:srgbClr val="FF0000"/>
                </a:solidFill>
              </a:rPr>
              <a:t>La palabra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 el niño Samuel siguió creciendo en estatura y en favor delante de Jehová y de los hombres.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</a:t>
            </a:r>
            <a:r xmlns:a="http://schemas.openxmlformats.org/drawingml/2006/main">
              <a:rPr lang="es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e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La Palabra de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4400"/>
              <a:t>Rey Saúl, el primer rey de Israel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4000">
                <a:solidFill>
                  <a:srgbClr val="FF0000"/>
                </a:solidFill>
              </a:rPr>
              <a:t>La palabra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El Señor respondió: "Escúchalos y dales un rey". Entonces Samuel dijo a los hombres de Israel: "Vuelvan cada uno a su ciudad".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"¡Necesitamos un rey!" El pueblo de Israel pidió que le dieran un rey a Samuel.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“Les daré un rey como me pidieron”, respondió Dios a Samuel.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Dios envió a Saúl a Samuel. Dios permitió que Samuel derramara aceite sobre su cabeza para ser rey de Israel.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“Este es nuestro líder, Saúl”. Samuel les hizo saber a los israelitas que Dios nombró a Saúl como líder de Israel.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"¡De ninguna manera! ¿Quien es Dios? Soy un dios”. El faraón lo rechazó enérgicamente.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Al principio, Saúl guió bien a los israelitas al obedecer fielmente la voluntad de Dios. Sin embargo, se convirtió en un mal rey que traicionó la voluntad de Dios por su arrogancia y orgullo.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4000">
                <a:solidFill>
                  <a:srgbClr val="FF0000"/>
                </a:solidFill>
              </a:rPr>
              <a:t>La lección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 principio Saúl fue humilde.</a:t>
            </a:r>
          </a:p>
          <a:p>
            <a:pPr xmlns:a="http://schemas.openxmlformats.org/drawingml/2006/main" algn="ctr"/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Sin embargo, después de convertirse en rey,</a:t>
            </a:r>
          </a:p>
          <a:p>
            <a:pPr xmlns:a="http://schemas.openxmlformats.org/drawingml/2006/main" algn="ctr"/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ya no obedeció la voluntad de Dios.</a:t>
            </a:r>
          </a:p>
          <a:p>
            <a:pPr xmlns:a="http://schemas.openxmlformats.org/drawingml/2006/main" algn="ctr"/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Se volvió arrogante y avaricioso.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Tenéis que ser humildes continuamente cuando vuestro Padre Dios os exalta.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3200"/>
              <a:t>¿Dios?</a:t>
            </a:r>
            <a:r xmlns:a="http://schemas.openxmlformats.org/drawingml/2006/main">
              <a:rPr lang="e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3600">
                <a:solidFill>
                  <a:srgbClr val="C00000"/>
                </a:solidFill>
              </a:rPr>
              <a:t>Dios..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Dios ama a los humildes,</a:t>
            </a:r>
          </a:p>
          <a:p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pero rechaza a los soberbios.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4000">
                <a:solidFill>
                  <a:srgbClr val="FF0000"/>
                </a:solidFill>
              </a:rPr>
              <a:t>El cuestionario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¿Qué le preguntaron los israelitas a Samuel?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comida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rey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 Palabra de Dios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casa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es" altLang="ko-KR" sz="2800">
                <a:solidFill>
                  <a:srgbClr val="FF0000"/>
                </a:solidFill>
              </a:rPr>
              <a:t>rey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4000">
                <a:solidFill>
                  <a:srgbClr val="FF0000"/>
                </a:solidFill>
              </a:rPr>
              <a:t>La palabra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El Señor respondió: "Escúchalos y dales un rey". Entonces Samuel dijo a los hombres de Israel: "Vuelvan cada uno a su ciudad".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</a:t>
            </a:r>
            <a:r xmlns:a="http://schemas.openxmlformats.org/drawingml/2006/main">
              <a:rPr lang="es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e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La Palabra de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4000"/>
              <a:t>Joven, David, quien mató a Goliat</a:t>
            </a:r>
            <a:r xmlns:a="http://schemas.openxmlformats.org/drawingml/2006/main">
              <a:rPr lang="es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4000">
                <a:solidFill>
                  <a:srgbClr val="FF0000"/>
                </a:solidFill>
              </a:rPr>
              <a:t>La palabra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David dijo al filisteo: Tú vienes contra mí con espada, lanza y jabalina, pero yo vengo contra ti en el nombre del Señor Todopoderoso, Dios de los ejércitos de Israel, a quien tú has desafiado.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Había un soldado gigante llamado Goliat en el campamento filisteo. Insultó el nombre de Dios al iniciar una pelea.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Nadie se atrevió a luchar contra él por aterrorizarlo.</a:t>
            </a:r>
          </a:p>
          <a:p>
            <a:r xmlns:a="http://schemas.openxmlformats.org/drawingml/2006/main">
              <a:rPr lang="es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En aquel tiempo, el joven David dijo al rey Saúl: “Iré y pelearé contra él”.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"Puedo derrotarlo si Dios está conmigo".</a:t>
            </a:r>
          </a:p>
          <a:p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David se acercó a Goliat con cinco piedras lisas.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Moisés oró a Dios. “Señor, por favor déjame saber qué harás de ahora en adelante”.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David le dijo a Goliat que vino contra él con espada y lanza. “¡Lucho contra vosotros en nombre de Yahvé Dios!”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David arrojó una piedra y golpeó a Goliat en la frente.</a:t>
            </a:r>
          </a:p>
          <a:p>
            <a:r xmlns:a="http://schemas.openxmlformats.org/drawingml/2006/main">
              <a:rPr lang="es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David obtuvo la victoria en esta batalla con la ayuda de Dios.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4000">
                <a:solidFill>
                  <a:srgbClr val="FF0000"/>
                </a:solidFill>
              </a:rPr>
              <a:t>La lección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Los soldados israelíes tenían miedo.</a:t>
            </a:r>
            <a:r xmlns:a="http://schemas.openxmlformats.org/drawingml/2006/main">
              <a:rPr lang="es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del gigante Goliat. Le tenían miedo.</a:t>
            </a:r>
          </a:p>
          <a:p>
            <a:pPr xmlns:a="http://schemas.openxmlformats.org/drawingml/2006/main" algn="ctr"/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Sin embargo, David, que creía en la protección de Dios, luchó valientemente contra él y lo derrotó.</a:t>
            </a:r>
          </a:p>
          <a:p>
            <a:pPr xmlns:a="http://schemas.openxmlformats.org/drawingml/2006/main" algn="ctr"/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Debemos creer que Dios siempre nos protege. Podemos tener valor si creemos que Dios nos protegerá en cualquier circunstancia.</a:t>
            </a:r>
          </a:p>
          <a:p>
            <a:pPr xmlns:a="http://schemas.openxmlformats.org/drawingml/2006/main" algn="ctr"/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El valor que proviene de la creencia en Dios puede superar cualquier miedo.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3200"/>
              <a:t>¿Dios?</a:t>
            </a:r>
            <a:r xmlns:a="http://schemas.openxmlformats.org/drawingml/2006/main">
              <a:rPr lang="e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3600">
                <a:solidFill>
                  <a:srgbClr val="C00000"/>
                </a:solidFill>
              </a:rPr>
              <a:t>Dios..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Dios da la victoria a quienes luchan por Él.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4000"/>
              <a:t>El cuestionario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¿Qué fue lo que David le arrojó a Goliat?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espada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lanza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piedra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escudo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es" altLang="ko-KR" sz="2800">
                <a:solidFill>
                  <a:srgbClr val="FF0000"/>
                </a:solidFill>
              </a:rPr>
              <a:t>piedra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4000">
                <a:solidFill>
                  <a:srgbClr val="FF0000"/>
                </a:solidFill>
              </a:rPr>
              <a:t>La palabra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David dijo al filisteo: Tú vienes contra mí con espada, lanza y jabalina, pero yo vengo contra ti en el nombre del Señor Todopoderoso, Dios de los ejércitos de Israel, a quien tú has desafiado.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Dios hizo caer diez desastres sobre toda la tierra de Egipto. El pueblo egipcio y el faraón han llegado a saber quién es el verdadero Dios.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“Moisés, sal ahora mismo de Egipto con todos tus israelitas”. El faraón no tuvo más remedio que dejarlos ir.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4000">
                <a:solidFill>
                  <a:srgbClr val="FF0000"/>
                </a:solidFill>
              </a:rPr>
              <a:t>La lección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Faraón pensó que él era el más fuerte en ignorar a Dios.</a:t>
            </a:r>
            <a:r xmlns:a="http://schemas.openxmlformats.org/drawingml/2006/main">
              <a:rPr lang="es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Entonces, tuvo que estar bajo grandes desastres.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Tenemos que confesar que Dios es el Todopoderoso, no nosotros.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es" altLang="ko-KR" sz="4000">
                <a:solidFill>
                  <a:srgbClr val="FF0000"/>
                </a:solidFill>
              </a:rPr>
              <a:t>La palabra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Cuando el SEÑOR vio que él había ido a mirar, Dios lo llamó</a:t>
            </a:r>
          </a:p>
          <a:p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desde dentro del arbusto,</a:t>
            </a:r>
          </a:p>
          <a:p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"¡Moisés! ¡Moisés!" Y Moisés dijo: "Aquí estoy".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3200"/>
              <a:t>¿Dios?</a:t>
            </a:r>
            <a:r xmlns:a="http://schemas.openxmlformats.org/drawingml/2006/main">
              <a:rPr lang="e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3600">
                <a:solidFill>
                  <a:srgbClr val="C00000"/>
                </a:solidFill>
              </a:rPr>
              <a:t>Dios..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Dios es diferente a los ídolos u otros dioses falsos.</a:t>
            </a:r>
          </a:p>
          <a:p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Dios está vivo y trabajando con su gran poder.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4000">
                <a:solidFill>
                  <a:srgbClr val="FF0000"/>
                </a:solidFill>
              </a:rPr>
              <a:t>El cuestionario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¿Cuántos desastres dejó Dios sobre Egipto?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cinco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siete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doce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diez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es" altLang="ko-KR" sz="2800">
                <a:solidFill>
                  <a:srgbClr val="FF0000"/>
                </a:solidFill>
              </a:rPr>
              <a:t>diez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4000">
                <a:solidFill>
                  <a:srgbClr val="FF0000"/>
                </a:solidFill>
              </a:rPr>
              <a:t>La palabra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 sabrán los egipcios que yo soy el SEÑOR cuando extienda mi mano contra Egipto y saque de allí a los israelitas.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18</a:t>
            </a:r>
            <a:r xmlns:a="http://schemas.openxmlformats.org/drawingml/2006/main">
              <a:rPr lang="es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e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La palabra de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4400"/>
              <a:t>Una columna de nube</a:t>
            </a:r>
          </a:p>
          <a:p>
            <a:pPr xmlns:a="http://schemas.openxmlformats.org/drawingml/2006/main" algn="ctr"/>
            <a:r xmlns:a="http://schemas.openxmlformats.org/drawingml/2006/main">
              <a:rPr lang="es" altLang="ko-KR" sz="4400"/>
              <a:t>y una columna de fuego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4000">
                <a:solidFill>
                  <a:srgbClr val="FF0000"/>
                </a:solidFill>
              </a:rPr>
              <a:t>La palabra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De día Jehová iba delante de ellos en una columna de nube para guiarlos en su camino y de noche en una columna de fuego para alumbrarlos, para que pudieran viajar de día o de noche.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 13: 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 pueblo israelita vivió en Egipto durante 430 años. Salieron de Egipto para regresar a la tierra prometida, Canaán, al final de los 430 años.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“¿Cómo podemos tomar el camino correcto?”, “¿Qué pasa si nos encontramos con gente mala en el camino?” Se preocuparon mucho.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 ese momento, Dios les mostró evidencia de que los estaba guiando. Era la columna de nube.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Por la noche, se convertía en la columna de fuego. Así Dios los guió noche y día.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“¡No tenemos miedo, porque Dios está con nosotros!” El pueblo israelita dio gracias a Dios por guiarlos con la columna de nube y la columna de fuego.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 día, cuando Moisés vio a un egipcio golpeando a un israelita, se enojó, se puso del lado de su pueblo y mató al egipcio.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4000">
                <a:solidFill>
                  <a:srgbClr val="FF0000"/>
                </a:solidFill>
              </a:rPr>
              <a:t>de hoy</a:t>
            </a:r>
            <a:r xmlns:a="http://schemas.openxmlformats.org/drawingml/2006/main">
              <a:rPr lang="es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es" altLang="ko-KR" sz="4000">
                <a:solidFill>
                  <a:srgbClr val="FF0000"/>
                </a:solidFill>
              </a:rPr>
              <a:t>lección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Cuando muchos israelitas cruzaron un desierto peligroso, Dios les mostró evidencia de que Él los guió y protegió con la columna de nube y la columna de fuego.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Ahora Dios está conmigo y me protege. Demos gracias a Dios.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3200"/>
              <a:t>¿Dios?</a:t>
            </a:r>
            <a:r xmlns:a="http://schemas.openxmlformats.org/drawingml/2006/main">
              <a:rPr lang="e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3600">
                <a:solidFill>
                  <a:srgbClr val="C00000"/>
                </a:solidFill>
              </a:rPr>
              <a:t>Dios..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Dios está con nosotros siempre.</a:t>
            </a:r>
          </a:p>
          <a:p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 él nos protege noche y día.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4000">
                <a:solidFill>
                  <a:srgbClr val="FF0000"/>
                </a:solidFill>
              </a:rPr>
              <a:t>El cuestionario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Cuando el pueblo israelita salió de Egipto, ¿con qué los guió Dios?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 columna de nube y la columna de fuego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pájaro y pez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sol y luna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perro y gato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es" altLang="ko-KR" sz="2800">
                <a:solidFill>
                  <a:srgbClr val="FF0000"/>
                </a:solidFill>
              </a:rPr>
              <a:t>la columna de nube y la columna de fuego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4000">
                <a:solidFill>
                  <a:srgbClr val="FF0000"/>
                </a:solidFill>
              </a:rPr>
              <a:t>La palabra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De día Jehová iba delante de ellos en una columna de nube para guiarlos en su camino y de noche en una columna de fuego para alumbrarlos, para que pudieran viajar de día o de noche.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 13: 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N° 19 La Palabra de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4400"/>
              <a:t>Israelitas atravesando el mar dividido sobre tierra seca.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4000">
                <a:solidFill>
                  <a:srgbClr val="FF0000"/>
                </a:solidFill>
              </a:rPr>
              <a:t>La palabra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Entonces Moisés extendió su mano sobre el mar, y durante toda aquella noche el Señor hizo retroceder el mar con un fuerte viento del este, y lo convirtió en tierra seca. Las aguas se dividieron,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Moisés y los israelitas se encontraron con el Mar Rojo en el camino a Canaán.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Los egipcios persiguieron a los israelitas para capturarlos nuevamente.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¡Entonces sucedió algo maravilloso! Dios dejó que el Mar Rojo se dividiera y los israelitas lo cruzaran sobre tierra seca.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Los soldados egipcios los persiguieron, pero el mar volvió a retroceder y todos los soldados egipcios fueron arrojados al mar. Ninguno de ellos sobrevivió.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Cuando Faraón se enteró de esto, Moisés tuvo miedo de él y huyó del palacio de Egipto y se fue a vivir al desierto de Madián.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¡Damos gracias a Dios por salvarnos! Todos los israelitas cantaron canciones alegres con gran placer.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4000">
                <a:solidFill>
                  <a:srgbClr val="FF0000"/>
                </a:solidFill>
              </a:rPr>
              <a:t>La lección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Dios salvó a los israelitas de su situación desesperada.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Yo también estaba en la situación de morir a causa del pecado, ¡pero Dios envió a Jesús para salvarme!</a:t>
            </a:r>
          </a:p>
          <a:p>
            <a:pPr xmlns:a="http://schemas.openxmlformats.org/drawingml/2006/main" algn="ctr"/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¡Dios me salvó de la muerte eterna!</a:t>
            </a:r>
          </a:p>
          <a:p>
            <a:pPr xmlns:a="http://schemas.openxmlformats.org/drawingml/2006/main" algn="ctr"/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¡Oh, Padre Dios, muchas gracias!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3200"/>
              <a:t>¿Dios es?</a:t>
            </a:r>
            <a:r xmlns:a="http://schemas.openxmlformats.org/drawingml/2006/main">
              <a:rPr lang="e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3600">
                <a:solidFill>
                  <a:srgbClr val="C00000"/>
                </a:solidFill>
              </a:rPr>
              <a:t>Dios.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Dios es nuestro salvador que salva a su pueblo de una manera maravillosa.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4000">
                <a:solidFill>
                  <a:srgbClr val="FF0000"/>
                </a:solidFill>
              </a:rPr>
              <a:t>El cuestionario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¿Cómo cruzaron los israelitas el Mar Rojo?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Dios les envió un gran barco.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Dios les permitió caminar sobre el agua del mar.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Dios dividió el Mar Rojo y les dejó caminar</a:t>
            </a:r>
          </a:p>
          <a:p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 suelo seco.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Dios los dejó volar sobre el mar.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es" altLang="ko-KR" sz="2800">
                <a:solidFill>
                  <a:srgbClr val="FF0000"/>
                </a:solidFill>
              </a:rPr>
              <a:t>Dios dividió el Mar Rojo y les dejó caminar</a:t>
            </a:r>
          </a:p>
          <a:p>
            <a:r xmlns:a="http://schemas.openxmlformats.org/drawingml/2006/main">
              <a:rPr lang="es" altLang="ko-KR" sz="2800">
                <a:solidFill>
                  <a:srgbClr val="FF0000"/>
                </a:solidFill>
              </a:rPr>
              <a:t>el suelo seco.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4000">
                <a:solidFill>
                  <a:srgbClr val="FF0000"/>
                </a:solidFill>
              </a:rPr>
              <a:t>La palabra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Entonces Moisés extendió su mano sobre el mar, y durante toda aquella noche el Señor hizo retroceder el mar con un fuerte viento del este, y lo convirtió en tierra seca. Las aguas se dividieron,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N° 20 La Palabra de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3600"/>
              <a:t>Dios que decepcionó la carne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4000">
                <a:solidFill>
                  <a:srgbClr val="FF0000"/>
                </a:solidFill>
              </a:rPr>
              <a:t>La palabra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3600">
                <a:solidFill>
                  <a:schemeClr val="bg1">
                    <a:lumMod val="50000"/>
                  </a:schemeClr>
                </a:solidFill>
              </a:rPr>
              <a:t>"He oído las quejas de los israelitas. Diles: 'Al anochecer comeréis carne, y por la mañana os hartaréis de pan. Entonces sabréis que yo soy el SEÑOR vuestro Dios.'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Los israelitas no tenían comida en el desierto. Luego se quejaron contra Moisés y Dios.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Entonces el Señor le dijo a Moisés. “Os haré descender alimento del cielo”.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Por la mañana, finos copos como escarcha aparecieron en el suelo del desierto.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Moisés vivió como pastor durante 40 años y al final cumplió 80 años.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 anochecer, las codornices cayeron sobre ellos y cubrieron el campamento. Los recogieron, los cocinaron y se los comieron. No murieron de hambre ni siquiera en el desierto.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"¡Gracias Dios!" Moisés y el pueblo israelita estaban asombrados por el poder todopoderoso de Dios.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4000">
                <a:solidFill>
                  <a:srgbClr val="FF0000"/>
                </a:solidFill>
              </a:rPr>
              <a:t>La lección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Dios proporcionó a Su pueblo alimento diario de manera asombrosa y Su todopoderoso poder incluso en el desierto donde no podían encontrar ninguno.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Creemos que Dios proveerá fielmente nuestras necesidades a su manera maravillosa.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3200"/>
              <a:t>¿Dios es?</a:t>
            </a:r>
            <a:r xmlns:a="http://schemas.openxmlformats.org/drawingml/2006/main">
              <a:rPr lang="e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3600">
                <a:solidFill>
                  <a:srgbClr val="C00000"/>
                </a:solidFill>
              </a:rPr>
              <a:t>Dios..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Él es un Dios maravilloso que conoce nuestras necesidades de antemano y las provee a su manera maravillosa.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4000">
                <a:solidFill>
                  <a:srgbClr val="FF0000"/>
                </a:solidFill>
              </a:rPr>
              <a:t>El cuestionario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¿Qué proveyó Dios para su pueblo hambriento?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maná y codornices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Pan y Leche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Carne y agua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Arroz y Sopa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es" altLang="ko-KR" sz="2800">
                <a:solidFill>
                  <a:srgbClr val="FF0000"/>
                </a:solidFill>
              </a:rPr>
              <a:t>maná y codornices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4000">
                <a:solidFill>
                  <a:srgbClr val="FF0000"/>
                </a:solidFill>
              </a:rPr>
              <a:t>La palabra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3600">
                <a:solidFill>
                  <a:schemeClr val="bg1">
                    <a:lumMod val="50000"/>
                  </a:schemeClr>
                </a:solidFill>
              </a:rPr>
              <a:t>"He oído las quejas de los israelitas. Diles: 'Al anochecer comeréis carne, y por la mañana os hartaréis de pan. Entonces sabréis que yo soy el SEÑOR vuestro Dios.'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</a:t>
            </a:r>
            <a:r xmlns:a="http://schemas.openxmlformats.org/drawingml/2006/main">
              <a:rPr lang="es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e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La Palabra de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es" altLang="ko-KR" sz="4000"/>
              <a:t>Los diez Mandamientos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es" altLang="ko-KR" sz="4000">
                <a:solidFill>
                  <a:srgbClr val="FF0000"/>
                </a:solidFill>
              </a:rPr>
              <a:t>La palabra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Moisés estuvo allí con Jehová cuarenta días y cuarenta noches sin comer</a:t>
            </a:r>
          </a:p>
          <a:p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pan o agua potable. Y escribió en las tablas las palabras del pacto: los Diez Mandamientos.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 pueblo israelita llegó al monte Horeb (el monte Sinaí). La gloria del Señor Dios fue plena en el Monte Sinaí (Monte Horeb).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Dios le dijo a Moisés: "Sube a mí a la montaña". Moisés subió al monte de Dios.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 día, Dios lo llamó dentro de la zarza ardiente y le dijo. “Te envío a Faraón para salvar a mi pueblo, los israelitas, de Egipto”.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 Señor Dios se encontró en el monte Horeb.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Dios le dio a Moisés las tablas de piedra. Dios escribió las leyes y los mandamientos que los israelitas debían guardar: los Diez Mandamientos.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s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“Gracias Señor por darnos las leyes”.</a:t>
            </a:r>
          </a:p>
          <a:p>
            <a:r xmlns:a="http://schemas.openxmlformats.org/drawingml/2006/main">
              <a:rPr lang="es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Moisés pensó: “Yo entregaré y enseñaré estos preciosos Diez Mandamientos”.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es" altLang="ko-KR" sz="4000">
                <a:solidFill>
                  <a:srgbClr val="FF0000"/>
                </a:solidFill>
              </a:rPr>
              <a:t>La lección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Los Diez Mandamientos son las preciosas regulaciones que Dios ha dado para nuestra vida.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Cuando obedecemos las leyes de Dios, Dios estará complacido con nuestra vida.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es" altLang="ko-KR" sz="3200"/>
              <a:t>¿Dios?</a:t>
            </a:r>
            <a:r xmlns:a="http://schemas.openxmlformats.org/drawingml/2006/main">
              <a:rPr lang="e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s" altLang="ko-KR" sz="3600">
                <a:solidFill>
                  <a:srgbClr val="C00000"/>
                </a:solidFill>
              </a:rPr>
              <a:t>Dios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Dios nos ha dado las leyes y los Diez Mandamientos.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Dios se dio a conocer a nosotros a través de estas leyes y mandamientos.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es" altLang="ko-KR" sz="4000">
                <a:solidFill>
                  <a:srgbClr val="FF0000"/>
                </a:solidFill>
              </a:rPr>
              <a:t>El cuestionario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¿Dónde escribió Dios los Diez Mandamientos?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Tableta de madera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Barro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tableta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Papel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Tabla de piedra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s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es" altLang="ko-KR" sz="2800">
                <a:solidFill>
                  <a:srgbClr val="FF0000"/>
                </a:solidFill>
              </a:rPr>
              <a:t>Tabla de piedra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es" altLang="ko-KR" sz="4000">
                <a:solidFill>
                  <a:srgbClr val="FF0000"/>
                </a:solidFill>
              </a:rPr>
              <a:t>La palabra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Moisés estuvo allí con Jehová cuarenta días y cuarenta noches sin comer</a:t>
            </a:r>
          </a:p>
          <a:p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pan o agua potable. Y escribió en las tablas las palabras del pacto: los Diez Mandamientos.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N° 22 La Palabra de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4400"/>
              <a:t>El becerro de oro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4000">
                <a:solidFill>
                  <a:srgbClr val="FF0000"/>
                </a:solidFill>
              </a:rPr>
              <a:t>La palabra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3600">
                <a:solidFill>
                  <a:schemeClr val="bg1">
                    <a:lumMod val="50000"/>
                  </a:schemeClr>
                </a:solidFill>
              </a:rPr>
              <a:t>Tomó lo que le dieron y lo convirtió en un ídolo moldeado en forma</a:t>
            </a:r>
          </a:p>
          <a:p>
            <a:r xmlns:a="http://schemas.openxmlformats.org/drawingml/2006/main">
              <a:rPr lang="es" altLang="ko-KR" sz="3600">
                <a:solidFill>
                  <a:schemeClr val="bg1">
                    <a:lumMod val="50000"/>
                  </a:schemeClr>
                </a:solidFill>
              </a:rPr>
              <a:t>de un becerro, dándole forma con una herramienta. Entonces dijeron: Estos son tus dioses, oh Israel, que te sacaron de Egipto.</a:t>
            </a:r>
          </a:p>
          <a:p>
            <a:r xmlns:a="http://schemas.openxmlformats.org/drawingml/2006/main">
              <a:rPr lang="es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Como Moisés no bajó del monte durante tanto tiempo, se sintieron incómodos. "Necesitamos que nuestro dios nos guíe en lugar de Moisés".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s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Moisés regresó a Egipto para salvar a su pueblo, los israelitas, sosteniendo el bastón que Dios le dio.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Entonces, hicieron un becerro de oro y lo adoraron como a su dios para guiarlos.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Moisés, que bajaba con los Diez Mandamientos, se enojó mucho.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Dios se enojó furiosamente contra ellos. “Los destruiré. Entonces haré de vosotros una gran nación”.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Pero Moisés oró a Dios para que los perdonara seriamente. Dios escuchó la oración de Moisés y los perdonó.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4000">
                <a:solidFill>
                  <a:srgbClr val="FF0000"/>
                </a:solidFill>
              </a:rPr>
              <a:t>de hoy</a:t>
            </a:r>
            <a:r xmlns:a="http://schemas.openxmlformats.org/drawingml/2006/main">
              <a:rPr lang="es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es" altLang="ko-KR" sz="4000">
                <a:solidFill>
                  <a:srgbClr val="FF0000"/>
                </a:solidFill>
              </a:rPr>
              <a:t>Lección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Lo que Dios más odia es adorar a otros dioses en lugar de a Él.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No te harás ningún ídolo a cualquier precio.</a:t>
            </a:r>
          </a:p>
          <a:p>
            <a:pPr xmlns:a="http://schemas.openxmlformats.org/drawingml/2006/main" algn="ctr"/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Pase lo que pase, no te postrarás ante ellos ni los adorarás.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3200">
                <a:solidFill>
                  <a:srgbClr val="FF0000"/>
                </a:solidFill>
              </a:rPr>
              <a:t>¿Dios?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3600">
                <a:solidFill>
                  <a:srgbClr val="C00000"/>
                </a:solidFill>
              </a:rPr>
              <a:t>Dios…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Dios odia más la adoración de ídolos que a Él.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4000">
                <a:solidFill>
                  <a:srgbClr val="FF0000"/>
                </a:solidFill>
              </a:rPr>
              <a:t>El cuestionario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¿Qué ídolo hicieron los israelitas para cometer pecados?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Dorado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Águila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Becerro de Oro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Becerro de Plata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Plata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Águila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es" altLang="ko-KR" sz="2800">
                <a:solidFill>
                  <a:srgbClr val="FF0000"/>
                </a:solidFill>
              </a:rPr>
              <a:t>Becerro de Oro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4000">
                <a:solidFill>
                  <a:srgbClr val="FF0000"/>
                </a:solidFill>
              </a:rPr>
              <a:t>La palabra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3600">
                <a:solidFill>
                  <a:schemeClr val="bg1">
                    <a:lumMod val="50000"/>
                  </a:schemeClr>
                </a:solidFill>
              </a:rPr>
              <a:t>Tomó lo que le dieron y lo convirtió en un ídolo moldeado en forma</a:t>
            </a:r>
          </a:p>
          <a:p>
            <a:r xmlns:a="http://schemas.openxmlformats.org/drawingml/2006/main">
              <a:rPr lang="es" altLang="ko-KR" sz="3600">
                <a:solidFill>
                  <a:schemeClr val="bg1">
                    <a:lumMod val="50000"/>
                  </a:schemeClr>
                </a:solidFill>
              </a:rPr>
              <a:t>de un becerro, dándole forma con una herramienta. Entonces dijeron: Estos son tus dioses, oh Israel, que te sacaron de Egipto.</a:t>
            </a:r>
          </a:p>
          <a:p>
            <a:r xmlns:a="http://schemas.openxmlformats.org/drawingml/2006/main">
              <a:rPr lang="es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éxodo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N° 23 La Palabra de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4400"/>
              <a:t>La Casa de Dios (Tabernáculo) en el Desierto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4000">
                <a:solidFill>
                  <a:srgbClr val="FF0000"/>
                </a:solidFill>
              </a:rPr>
              <a:t>La palabra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3600">
                <a:solidFill>
                  <a:schemeClr val="bg1">
                    <a:lumMod val="50000"/>
                  </a:schemeClr>
                </a:solidFill>
              </a:rPr>
              <a:t>El día que se levantó el tabernáculo, la Tienda del Testimonio, la nube lo cubrió. Desde la tarde hasta la mañana la nube sobre el tabernáculo parecía fuego.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Números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es" altLang="ko-KR" sz="4000">
                <a:solidFill>
                  <a:srgbClr val="FF0000"/>
                </a:solidFill>
              </a:rPr>
              <a:t>La lección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Dios llamó a Moisés como líder de los israelitas cuando tenía 80 años.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El plan de Dios es diferente al nuestro, pero Su plan es siempre perfecto.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Tenemos que creer que el plan de Dios es perfecto y tenemos que depender de Él.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Dios le dijo a Moisés que hiciera el Tabernáculo, la Casa de Dios.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Dios dijo todo acerca del Tabernáculo: su forma y todas las cosas que debían prepararse para él.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 Dios les hizo saber cómo usar cada artículo cuando adoran a Dios en el Tabernáculo.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Moisés y el pueblo israelita hicieron el Tabernáculo, la Casa de Dios, según las instrucciones de Dios.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El día que se levantó el tabernáculo, la nube que mostraba la gloria de Dios lo cubrió. El tabernáculo era la señal de que Dios estaba con los israelitas.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4000">
                <a:solidFill>
                  <a:srgbClr val="FF0000"/>
                </a:solidFill>
              </a:rPr>
              <a:t>La lección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Dios permitió que los israelitas hicieran el tabernáculo, la casa de Dios, y los hizo vivir con el tabernáculo como su centro.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Debemos vivir con Dios como el centro de nuestra mente y de nuestra vida.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3200">
                <a:solidFill>
                  <a:srgbClr val="FF0000"/>
                </a:solidFill>
              </a:rPr>
              <a:t>¿Dios?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3600">
                <a:solidFill>
                  <a:srgbClr val="C00000"/>
                </a:solidFill>
              </a:rPr>
              <a:t>Dios..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Dios vive con nosotros, camina con nosotros, nos guía y habla con nosotros.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4000">
                <a:solidFill>
                  <a:srgbClr val="FF0000"/>
                </a:solidFill>
              </a:rPr>
              <a:t>El cuestionario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¿Qué permitió Dios que hicieran los israelitas?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Becerro de Oro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Diez Mandamientos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Palacio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 Tabernáculo-La Casa de Dios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es" altLang="ko-KR" sz="2800">
                <a:solidFill>
                  <a:srgbClr val="FF0000"/>
                </a:solidFill>
              </a:rPr>
              <a:t>El Tabernáculo-La Casa de Dios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4000">
                <a:solidFill>
                  <a:srgbClr val="FF0000"/>
                </a:solidFill>
              </a:rPr>
              <a:t>La palabra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3600">
                <a:solidFill>
                  <a:schemeClr val="bg1">
                    <a:lumMod val="50000"/>
                  </a:schemeClr>
                </a:solidFill>
              </a:rPr>
              <a:t>El día que se levantó el tabernáculo, la Tienda del Testimonio, la nube lo cubrió. Desde la tarde hasta la mañana la nube sobre el tabernáculo parecía fuego.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Números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24</a:t>
            </a:r>
            <a:r xmlns:a="http://schemas.openxmlformats.org/drawingml/2006/main">
              <a:rPr lang="es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e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El</a:t>
            </a:r>
            <a:r xmlns:a="http://schemas.openxmlformats.org/drawingml/2006/main">
              <a:rPr lang="es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e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palabra</a:t>
            </a:r>
            <a:r xmlns:a="http://schemas.openxmlformats.org/drawingml/2006/main">
              <a:rPr lang="es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e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de</a:t>
            </a:r>
            <a:r xmlns:a="http://schemas.openxmlformats.org/drawingml/2006/main">
              <a:rPr lang="es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e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4400"/>
              <a:t>Jericó colapsado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es" altLang="ko-KR" sz="3200"/>
              <a:t>¿Dios es?</a:t>
            </a:r>
            <a:r xmlns:a="http://schemas.openxmlformats.org/drawingml/2006/main">
              <a:rPr lang="e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s" altLang="ko-KR" sz="3600">
                <a:solidFill>
                  <a:srgbClr val="C00000"/>
                </a:solidFill>
              </a:rPr>
              <a:t>Dios..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Dios nos guía con sus planes perfectos. No hay errores en los planes de Dios.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4000">
                <a:solidFill>
                  <a:srgbClr val="FF0000"/>
                </a:solidFill>
              </a:rPr>
              <a:t>La palabra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La séptima vez, cuando los sacerdotes tocaron la trompeta, Josué ordenó al pueblo: "¡Gritad, porque el Señor os ha dado la ciudad!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Josué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Los israelitas querían ir a la tierra prometida. Pero Jericó, que era un gran castillo, les cerró el paso.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Dios le dijo a Josué, que era el líder de ellos, cómo destruir Jericó.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 pueblo de Israel marchó alrededor del muro de Jericó durante siete días según las instrucciones de Dios.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Mientras marcharon alrededor del muro durante seis días, cada día por una vez, Jericó no se movió ni un centímetro.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 séptimo día la rodearon siete veces. A la séptima vez, dieron un fuerte grito y el muro se derrumbó.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4000">
                <a:solidFill>
                  <a:srgbClr val="FF0000"/>
                </a:solidFill>
              </a:rPr>
              <a:t>La lección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Los israelitas no pudieron destruir Jericó por su propio poder. Pero Dios destruyó Jericó por su propio poder para ellos.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Los israelitas han obtenido la victoria mediante la obediencia a Dios.</a:t>
            </a:r>
          </a:p>
          <a:p>
            <a:pPr xmlns:a="http://schemas.openxmlformats.org/drawingml/2006/main" algn="ctr"/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Vivamos nuestra vida en obediencia a Dios.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¡Demos gracias a Dios por hacernos ganar!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3200"/>
              <a:t>¿Dios?</a:t>
            </a:r>
            <a:r xmlns:a="http://schemas.openxmlformats.org/drawingml/2006/main">
              <a:rPr lang="e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3600">
                <a:solidFill>
                  <a:srgbClr val="C00000"/>
                </a:solidFill>
              </a:rPr>
              <a:t>Dios..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Dios da la victoria a su pueblo a través de su gran poder.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¡Él es el Dios de la Victoria!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4000">
                <a:solidFill>
                  <a:srgbClr val="FF0000"/>
                </a:solidFill>
              </a:rPr>
              <a:t>El cuestionario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¿Qué le ordenó Dios a Josué para destruir Jericó?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Arrojaron piedras a Jericó durante siete días.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Ore durante siete días por Jericó.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Canten alabanzas a Jericó durante siete días.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Marcha sobre el muro de Jericó durante siete días y en</a:t>
            </a:r>
          </a:p>
          <a:p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 último día da un fuerte grito.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es" altLang="ko-KR" sz="2800">
                <a:solidFill>
                  <a:srgbClr val="FF0000"/>
                </a:solidFill>
              </a:rPr>
              <a:t>Marcha sobre el muro de Jericó durante siete días y en</a:t>
            </a:r>
          </a:p>
          <a:p>
            <a:r xmlns:a="http://schemas.openxmlformats.org/drawingml/2006/main">
              <a:rPr lang="es" altLang="ko-KR" sz="2800">
                <a:solidFill>
                  <a:srgbClr val="FF0000"/>
                </a:solidFill>
              </a:rPr>
              <a:t>el último día da un fuerte grito.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es" altLang="ko-KR" sz="4000">
                <a:solidFill>
                  <a:srgbClr val="FF0000"/>
                </a:solidFill>
              </a:rPr>
              <a:t>La palabra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La séptima vez, cuando los sacerdotes tocaron la trompeta, Josué ordenó al pueblo: "¡Gritad, porque el Señor os ha dado la ciudad!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Josué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